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defaultTextStyle>
    <a:defPPr>
      <a:defRPr lang="en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–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82"/>
    <p:restoredTop sz="94651"/>
  </p:normalViewPr>
  <p:slideViewPr>
    <p:cSldViewPr snapToGrid="0">
      <p:cViewPr varScale="1">
        <p:scale>
          <a:sx n="90" d="100"/>
          <a:sy n="90" d="100"/>
        </p:scale>
        <p:origin x="1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F4B32-FA71-1679-0FAD-FA14B89330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F114CF-6E85-099B-1051-11CF7B3B9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B0DAD-7DFC-DF8B-D156-213237B95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ACECF-A3E2-D7E4-D8F3-6F63468FE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48408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C22CF-C546-9C51-60A8-236BE091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8189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5C982C-135D-F16E-62C9-2742795ED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2303752"/>
            <a:ext cx="10515600" cy="387321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838A7-14D4-3240-C35F-BD5DC7B82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5F593-8F15-8472-584A-3A6E88460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560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02EE76-9CDB-14D5-3A1D-9C3BE9E555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976745"/>
            <a:ext cx="2628900" cy="520021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BD0B7A-6764-C31D-B93C-082F8B7F8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76745"/>
            <a:ext cx="7734300" cy="520021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23FDF-4934-C469-6195-336D28E14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20A86-17D5-0EA3-E717-D0A64842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04059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581B-C930-F7D6-0281-93961FC06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2000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E39AC-AD48-0101-265E-C2B59CCFE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7563"/>
            <a:ext cx="10515600" cy="384939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ro-R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EC107-FDED-A012-8438-58979D23D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F31C9-A49A-0950-0046-A827141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9763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EC348-202C-2AB9-EA94-C8EAE7ED1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F7AFD5-A3FE-D4C6-EF57-841FA9EF5F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A5A7C-0C3C-0B73-B107-F81BDBB37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8E390-19F0-EE2D-F384-42CD6BD1A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9784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8B246-206C-AEF0-DE3A-16480E63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2000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55F3C-BE48-1D1D-FFBA-AE4557D37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00300"/>
            <a:ext cx="5181600" cy="377666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ro-R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0C5A21-0E18-4CC3-2AF1-821138DDD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00300"/>
            <a:ext cx="5181600" cy="377666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20FCB-AA0D-6EAA-BA14-768D79B34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F30DE-1AA5-5CC6-1197-D31AE6B1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928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3C71C-4DA1-0664-AA7A-719B05209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7713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325707-24CE-6226-BE09-33D078CCC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0375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B8FE3A-8809-BD87-A081-76713D0D0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663"/>
            <a:ext cx="5157787" cy="30619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7F2240-5AE4-5E5E-2D0C-2C01129C9D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230375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B7554-BB56-343B-1375-E6F2E442E8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27663"/>
            <a:ext cx="5183188" cy="30619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64042-F396-C52F-2F0F-85AC69621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6841D1-BF9B-FF69-6EBA-E27440747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0625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7B36C-69FA-CF12-A771-00692DDCA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8580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260B99-3AC1-3D02-E799-A729838BE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4A787C-A879-B649-0791-1BD3E7FC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6235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D05487-2B4F-7D36-2E26-A21B52E8B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1F37F-ADA3-61BE-B909-97B9758FF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3438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18726-5EF9-DFD4-2EDF-1CA9CE410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061604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37006-FEB1-1AD0-9DEC-C0360E38A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F1D680-7773-3E8A-B2F3-79EBDB30D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61804"/>
            <a:ext cx="3932237" cy="32071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72295C-72DB-09DB-4F9F-E4079316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91C23-62C0-A73A-1465-BF1113BC4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5871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D14B1-258B-8A66-B77A-E0B8A4580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997527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B0FD6F-DD34-E4F7-8880-AF195A0127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7A12AA-8564-400E-16D2-F6D0D756E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97727"/>
            <a:ext cx="3932237" cy="32712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A4558-A1EA-B047-4CB7-56FE26463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5C7EE-7012-2523-2D53-3B392EC1B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3141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B0131F-A6C6-9093-5900-37CDE65D0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46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CDC8F-847D-404B-348E-10B137B76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08401"/>
            <a:ext cx="10515600" cy="3868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15124-FDA4-04F8-4127-AB061B099B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51B053-D1B9-4142-8735-AD7851A157F2}" type="datetimeFigureOut">
              <a:rPr lang="ro-RO" smtClean="0"/>
              <a:t>14.01.2026</a:t>
            </a:fld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4D819-3C3A-5356-F4EF-B3B09D07B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81CB10-5504-7642-ACDF-CF267EE2C0EF}" type="slidenum">
              <a:rPr lang="ro-RO" smtClean="0"/>
              <a:t>‹#›</a:t>
            </a:fld>
            <a:endParaRPr lang="ro-RO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1AE798-3D4F-0713-F5EA-A09DFCEF72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235" y="136525"/>
            <a:ext cx="8527514" cy="790027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4944C2-2E74-2A4D-73C7-A60FB54D067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417" y="6355715"/>
            <a:ext cx="6273165" cy="365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2047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253B3-4BEF-403E-27B9-9BF9A9E07D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sz="5400" b="1" dirty="0"/>
              <a:t>Raportul </a:t>
            </a:r>
            <a:r>
              <a:rPr lang="en-US" sz="5400" b="1" dirty="0"/>
              <a:t>final</a:t>
            </a:r>
            <a:br>
              <a:rPr lang="en-RO" dirty="0"/>
            </a:br>
            <a:endParaRPr lang="ro-R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CD8AFB-EE37-64CA-4DEF-7C8329F3A7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2800" dirty="0"/>
              <a:t>Evaluarea sistemului de planificare și implementare a Programului Regional Sud Muntenia 2021 – 2027 și analiza capacității administrative a Autorității de Management și a beneficiarilor din regiunea Sud Muntenia</a:t>
            </a:r>
          </a:p>
        </p:txBody>
      </p:sp>
    </p:spTree>
    <p:extLst>
      <p:ext uri="{BB962C8B-B14F-4D97-AF65-F5344CB8AC3E}">
        <p14:creationId xmlns:p14="http://schemas.microsoft.com/office/powerpoint/2010/main" val="2259779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770F5-F4B0-32EB-679E-980E3AB0F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 11-12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2D9A6-C66C-37C7-94AF-5118855AB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11. </a:t>
            </a:r>
            <a:r>
              <a:rPr lang="ro-RO" dirty="0"/>
              <a:t>Sistemele și procedurile sunt robuste, dar transferul de cunoștințe este informal și insuficient pentru menținerea consistenței interne.</a:t>
            </a:r>
          </a:p>
          <a:p>
            <a:pPr lvl="1" algn="just">
              <a:lnSpc>
                <a:spcPct val="110000"/>
              </a:lnSpc>
            </a:pPr>
            <a:r>
              <a:rPr lang="ro-RO" sz="2800" i="1" dirty="0"/>
              <a:t>Recomandarea 4. </a:t>
            </a:r>
            <a:r>
              <a:rPr lang="ro-RO" sz="2800" dirty="0"/>
              <a:t>Consolidarea capacității administrative a AM PRSM prin completarea resursei umane și distribuirea echilibrată a sarcinilor între servicii. </a:t>
            </a:r>
          </a:p>
          <a:p>
            <a:pPr algn="just">
              <a:lnSpc>
                <a:spcPct val="11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12. </a:t>
            </a:r>
            <a:r>
              <a:rPr lang="ro-RO" dirty="0"/>
              <a:t>Participarea la formare este scăzută, iar planificarea formării este necorelată cu nevoile reale ale personalului și cu calendarul programului. </a:t>
            </a:r>
          </a:p>
          <a:p>
            <a:pPr lvl="1" algn="just">
              <a:lnSpc>
                <a:spcPct val="110000"/>
              </a:lnSpc>
            </a:pPr>
            <a:r>
              <a:rPr lang="ro-RO" sz="2800" i="1" dirty="0"/>
              <a:t>Recomandarea 5. </a:t>
            </a:r>
            <a:r>
              <a:rPr lang="ro-RO" sz="2800" dirty="0"/>
              <a:t>Implementarea unui plan anual de formare și mentorat instituțional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47232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D098B-B0FC-8E95-41B8-3BD7D890A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 13-14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FDF8C-4606-5289-E18E-6C87765E1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13. </a:t>
            </a:r>
            <a:r>
              <a:rPr lang="ro-RO" dirty="0"/>
              <a:t>Foaia de parcurs pentru dezvoltarea capacității administrative oferă un cadru coerent, dar include activități care nu sunt de dezvoltare, iar secvențierea acțiunilor critice este deficitară.</a:t>
            </a:r>
          </a:p>
          <a:p>
            <a:pPr lvl="1" algn="just">
              <a:lnSpc>
                <a:spcPct val="120000"/>
              </a:lnSpc>
            </a:pPr>
            <a:r>
              <a:rPr lang="ro-RO" sz="2800" i="1" dirty="0"/>
              <a:t>Recomandarea 6. </a:t>
            </a:r>
            <a:r>
              <a:rPr lang="ro-RO" sz="2800" dirty="0"/>
              <a:t>Revizuirea foii de parcurs pentru a include doar acțiuni cu valoare adăugată reală în dezvoltarea capacității administrative. </a:t>
            </a:r>
          </a:p>
          <a:p>
            <a:pPr algn="just">
              <a:lnSpc>
                <a:spcPct val="12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14. </a:t>
            </a:r>
            <a:r>
              <a:rPr lang="ro-RO" dirty="0"/>
              <a:t>PRSM a contribuit pozitiv la creșterea capacității beneficiarilor, însă nivelul de maturitate diferă semnificativ între categorii.</a:t>
            </a:r>
          </a:p>
          <a:p>
            <a:pPr lvl="1" algn="just">
              <a:lnSpc>
                <a:spcPct val="120000"/>
              </a:lnSpc>
            </a:pPr>
            <a:r>
              <a:rPr lang="ro-RO" sz="2800" i="1" dirty="0"/>
              <a:t>Recomandarea 7. </a:t>
            </a:r>
            <a:r>
              <a:rPr lang="ro-RO" sz="2800" dirty="0"/>
              <a:t>Extinderea formării dedicate beneficiarilor către subiecte avansate: achiziții, planificare financiară, managementul riscurilor.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121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BDEA-EDC4-92BB-3B90-533CAEB10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Scopul și obiectivele evaluării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59839-F4B0-83F0-C593-6084F35EC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o-RO" dirty="0"/>
              <a:t>Evaluare de proces a PRSM 2021–2027, cu accent pe analiza sistemului de planificare și implementare, precum și evaluarea capacității administrative a AM și a beneficiarilor implicați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Identificarea măsurilor corective pentru atingerea țintelor PRSM; 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Evaluarea contribuției PRSM la capacitatea administrativă a AM, OI SIFE și a beneficiarilor; 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Analiza riscului de dezangajare și a gestionării neregulilor și fraudelor; 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Reducerea riscurilor operaționale și a poverii administrative; 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Evaluarea rolului serviciilor suport în vizibilitate, depunere și absorbție; 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Bază obiectivă pentru decizii strategice; </a:t>
            </a:r>
          </a:p>
          <a:p>
            <a:pPr lvl="1" algn="just">
              <a:lnSpc>
                <a:spcPct val="120000"/>
              </a:lnSpc>
            </a:pPr>
            <a:r>
              <a:rPr lang="ro-RO" dirty="0"/>
              <a:t>Estimarea necesarului de personal pentru perioada următoare; </a:t>
            </a:r>
          </a:p>
          <a:p>
            <a:pPr lvl="1">
              <a:lnSpc>
                <a:spcPct val="120000"/>
              </a:lnSpc>
            </a:pPr>
            <a:r>
              <a:rPr lang="ro-RO" dirty="0"/>
              <a:t>Asigurarea transparenței și obiectivității evaluării.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8584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1E280-74F9-78D0-7D46-1937E46C7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Cuprinsul Raportului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FE547-2622-A94E-5DEB-9500556D4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Analiza literaturii de specialitate</a:t>
            </a:r>
          </a:p>
          <a:p>
            <a:r>
              <a:rPr lang="ro-RO" dirty="0"/>
              <a:t>Logica de intervenție și teoria Programului Regional Sud Muntenia 2021 – 2027</a:t>
            </a:r>
          </a:p>
          <a:p>
            <a:r>
              <a:rPr lang="ro-RO" dirty="0"/>
              <a:t>Metodologia de evaluare utilizată</a:t>
            </a:r>
          </a:p>
          <a:p>
            <a:r>
              <a:rPr lang="ro-RO" dirty="0"/>
              <a:t>Analizele și constatările corespunzătoare fiecărei întrebări de evaluare</a:t>
            </a:r>
          </a:p>
          <a:p>
            <a:r>
              <a:rPr lang="ro-RO" dirty="0"/>
              <a:t>Analiza comparativă și exemplele de bune practici</a:t>
            </a:r>
          </a:p>
          <a:p>
            <a:r>
              <a:rPr lang="ro-RO" dirty="0"/>
              <a:t>Concluziile evaluării</a:t>
            </a: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22349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67CD1-4195-3B6C-05C7-6AA508CFB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Metodologia evaluării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B52EF-28BB-AAF5-A4F5-085D6C29C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o-RO" dirty="0">
                <a:solidFill>
                  <a:srgbClr val="0070C0"/>
                </a:solidFill>
              </a:rPr>
              <a:t>Analiză documentară: </a:t>
            </a:r>
            <a:r>
              <a:rPr lang="ro-RO" dirty="0"/>
              <a:t>examinarea programului, ghidurilor, procedurilor AM PRSM, datelor </a:t>
            </a:r>
            <a:r>
              <a:rPr lang="ro-RO" dirty="0" err="1"/>
              <a:t>MySMIS</a:t>
            </a:r>
            <a:r>
              <a:rPr lang="ro-RO" dirty="0"/>
              <a:t> și documentelor operaționale;</a:t>
            </a:r>
          </a:p>
          <a:p>
            <a:pPr algn="just"/>
            <a:r>
              <a:rPr lang="ro-RO" dirty="0">
                <a:solidFill>
                  <a:srgbClr val="0070C0"/>
                </a:solidFill>
              </a:rPr>
              <a:t>Analiză cantitativă: </a:t>
            </a:r>
            <a:r>
              <a:rPr lang="ro-RO" dirty="0"/>
              <a:t>statistici regionale și administrative; baze de date din sondaje (personal AM, solicitanți/beneficiari);</a:t>
            </a:r>
          </a:p>
          <a:p>
            <a:pPr algn="just"/>
            <a:r>
              <a:rPr lang="ro-RO" dirty="0">
                <a:solidFill>
                  <a:srgbClr val="0070C0"/>
                </a:solidFill>
              </a:rPr>
              <a:t>Analiză calitativă: </a:t>
            </a:r>
            <a:r>
              <a:rPr lang="ro-RO" dirty="0"/>
              <a:t>interviuri individuale, focus grupuri, consultări cu AM, OI SIFE, beneficiari, consultanți;</a:t>
            </a:r>
          </a:p>
          <a:p>
            <a:pPr algn="just"/>
            <a:r>
              <a:rPr lang="ro-RO" dirty="0">
                <a:solidFill>
                  <a:srgbClr val="0070C0"/>
                </a:solidFill>
              </a:rPr>
              <a:t>Instrumente de diagnoză organizațională: </a:t>
            </a:r>
            <a:r>
              <a:rPr lang="ro-RO" dirty="0"/>
              <a:t>evaluarea structurilor, proceselor, resurselor umane și culturii organizaționale;</a:t>
            </a:r>
          </a:p>
          <a:p>
            <a:pPr algn="just"/>
            <a:r>
              <a:rPr lang="ro-RO" dirty="0">
                <a:solidFill>
                  <a:srgbClr val="0070C0"/>
                </a:solidFill>
              </a:rPr>
              <a:t>Analiză comparativă și bune practici europene: </a:t>
            </a:r>
            <a:r>
              <a:rPr lang="ro-RO" dirty="0"/>
              <a:t>modele din alte programe FEDR, </a:t>
            </a:r>
            <a:r>
              <a:rPr lang="ro-RO" dirty="0" err="1"/>
              <a:t>Interreg</a:t>
            </a:r>
            <a:r>
              <a:rPr lang="ro-RO" dirty="0"/>
              <a:t>, autorități de management relevante;</a:t>
            </a:r>
          </a:p>
          <a:p>
            <a:pPr algn="just"/>
            <a:r>
              <a:rPr lang="ro-RO" dirty="0">
                <a:solidFill>
                  <a:srgbClr val="0070C0"/>
                </a:solidFill>
              </a:rPr>
              <a:t>Triangulare metodologică: </a:t>
            </a:r>
            <a:r>
              <a:rPr lang="ro-RO" dirty="0"/>
              <a:t>corelarea sistematică a tuturor surselor pentru validarea constatărilor.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72536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E421C-9B83-50E2-199C-7B6F04928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Fundamentele constatărilor evaluării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FE032-63E6-925E-060F-93AD483E7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o-RO" dirty="0"/>
              <a:t>Logica internă a evaluării (tabel de corespondență constatări–concluzii–recomandări);</a:t>
            </a:r>
          </a:p>
          <a:p>
            <a:pPr algn="just"/>
            <a:r>
              <a:rPr lang="ro-RO" dirty="0"/>
              <a:t>Matricea evaluării (criterii, surse, metode);</a:t>
            </a:r>
          </a:p>
          <a:p>
            <a:pPr algn="just"/>
            <a:r>
              <a:rPr lang="ro-RO" dirty="0"/>
              <a:t>Baze de date din sondaje (personal AM, solicitanți/beneficiari);</a:t>
            </a:r>
          </a:p>
          <a:p>
            <a:pPr algn="just"/>
            <a:r>
              <a:rPr lang="ro-RO" dirty="0"/>
              <a:t>Interviuri și focus grupuri;</a:t>
            </a:r>
          </a:p>
          <a:p>
            <a:pPr algn="just"/>
            <a:r>
              <a:rPr lang="ro-RO" dirty="0"/>
              <a:t>Instrumente de colectare (chestionare, ghiduri, grile, instrumente pentru analiza capacității administrative);</a:t>
            </a:r>
          </a:p>
          <a:p>
            <a:pPr algn="just"/>
            <a:r>
              <a:rPr lang="ro-RO" dirty="0"/>
              <a:t>Teoria schimbării PRSM + SWOT aferent;</a:t>
            </a:r>
          </a:p>
          <a:p>
            <a:pPr algn="just"/>
            <a:r>
              <a:rPr lang="ro-RO" dirty="0"/>
              <a:t>Sinteze statistice și administrative pe toate RSO + date </a:t>
            </a:r>
            <a:r>
              <a:rPr lang="ro-RO" dirty="0" err="1"/>
              <a:t>MySMIS</a:t>
            </a:r>
            <a:r>
              <a:rPr lang="ro-RO" dirty="0"/>
              <a:t>;</a:t>
            </a:r>
          </a:p>
          <a:p>
            <a:pPr algn="just"/>
            <a:r>
              <a:rPr lang="ro-RO" dirty="0"/>
              <a:t>Diagnoza organizațională AM PRSM (structură, resurse umane, procese, cultură, management);</a:t>
            </a:r>
          </a:p>
          <a:p>
            <a:pPr algn="just"/>
            <a:r>
              <a:rPr lang="ro-RO" dirty="0"/>
              <a:t>Liste de verificare și analize SWOT ale procedurilor AM.</a:t>
            </a: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7282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68D81-2764-5335-BD7D-B485FEDC6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 1-3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EFD94-BD76-1596-58D6-6497BBD36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1. </a:t>
            </a:r>
            <a:r>
              <a:rPr lang="ro-RO" dirty="0"/>
              <a:t>Relevanța PRSM rămâne ridicată și se confirmă în implementare.</a:t>
            </a:r>
          </a:p>
          <a:p>
            <a:pPr algn="just">
              <a:lnSpc>
                <a:spcPct val="10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2. </a:t>
            </a:r>
            <a:r>
              <a:rPr lang="ro-RO" dirty="0"/>
              <a:t>Există limite structurale ale capacității PRSM de a acoperi nevoile regionale.</a:t>
            </a:r>
          </a:p>
          <a:p>
            <a:pPr algn="just">
              <a:lnSpc>
                <a:spcPct val="10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3. </a:t>
            </a:r>
            <a:r>
              <a:rPr lang="ro-RO" dirty="0"/>
              <a:t>Prin regulile formulate la apelurile lansate, AM a adresat discrepanțele teritoriale semnificative nord–sud.</a:t>
            </a:r>
          </a:p>
          <a:p>
            <a:pPr lvl="1" algn="just">
              <a:lnSpc>
                <a:spcPct val="100000"/>
              </a:lnSpc>
            </a:pPr>
            <a:r>
              <a:rPr lang="ro-RO" sz="2800" i="1" dirty="0"/>
              <a:t>Recomandarea 1. </a:t>
            </a:r>
            <a:r>
              <a:rPr lang="ro-RO" sz="2800" dirty="0"/>
              <a:t>Continuarea și extinderea mecanismelor de diferențiere între județe în funcție de nevoi.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19748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47615-CE5C-8862-EEFC-CADA4A617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 4-5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FF181-9355-2924-DF57-444E3BB39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o-RO" sz="3200" b="1" dirty="0">
                <a:solidFill>
                  <a:srgbClr val="0070C0"/>
                </a:solidFill>
              </a:rPr>
              <a:t>Concluzia 4. </a:t>
            </a:r>
            <a:r>
              <a:rPr lang="ro-RO" sz="3200" dirty="0"/>
              <a:t>Activitățile de programare și implementare în general, și sistemul de lansare al apelurilor în special, au stimulat semnificativ depunerea proiectelor, dar absorbția efectivă rămâne modestă.</a:t>
            </a:r>
          </a:p>
          <a:p>
            <a:pPr lvl="1" algn="just">
              <a:lnSpc>
                <a:spcPct val="110000"/>
              </a:lnSpc>
            </a:pPr>
            <a:r>
              <a:rPr lang="ro-RO" sz="3200" i="1" dirty="0"/>
              <a:t>Recomandarea 2. </a:t>
            </a:r>
            <a:r>
              <a:rPr lang="ro-RO" sz="3200" dirty="0"/>
              <a:t>Menținerea abordării strategice de lansare a apelurilor, combinată cu o planificare anuală mai disciplinată. </a:t>
            </a:r>
          </a:p>
          <a:p>
            <a:pPr algn="just">
              <a:lnSpc>
                <a:spcPct val="110000"/>
              </a:lnSpc>
            </a:pPr>
            <a:r>
              <a:rPr lang="ro-RO" sz="3200" b="1" dirty="0">
                <a:solidFill>
                  <a:srgbClr val="0070C0"/>
                </a:solidFill>
              </a:rPr>
              <a:t>Concluzia 5. </a:t>
            </a:r>
            <a:r>
              <a:rPr lang="ro-RO" sz="3200" dirty="0"/>
              <a:t>Capacitatea administrativă a beneficiarilor influențează decisiv depunerea, selectarea și implementarea proiectelor.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63984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053BF-A30B-E4C9-08C9-D2C3893A7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 6-8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96F91-EFFA-4B1B-A5F7-EC7ECA58E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6. </a:t>
            </a:r>
            <a:r>
              <a:rPr lang="ro-RO" dirty="0"/>
              <a:t>Sistemul de evaluare–contractare este transparent și menține standarde ridicate de calitate și integritate, dar eficiența este afectată de durata mare a procesului.</a:t>
            </a:r>
          </a:p>
          <a:p>
            <a:pPr algn="just">
              <a:lnSpc>
                <a:spcPct val="11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7. </a:t>
            </a:r>
            <a:r>
              <a:rPr lang="ro-RO" dirty="0"/>
              <a:t>Procedurile de implementare sunt clare, iar gestiunea neregulilor și a riscurilor este solidă, dar procesul este afectat de dependența de instituțiile externe și de fluxurile administrative tradiționale.</a:t>
            </a:r>
          </a:p>
          <a:p>
            <a:pPr algn="just">
              <a:lnSpc>
                <a:spcPct val="11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8. </a:t>
            </a:r>
            <a:r>
              <a:rPr lang="ro-RO" dirty="0"/>
              <a:t>Comunicarea realizată de serviciul help-desk și de conducerea ADR SM și a AM a avut o contribuție, indirectă, semnificativă asupra numărului de proiecte depuse, calității acestora și a încrederii solicitanților.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229117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CF79C-A6C8-4361-A7AD-2D5785D7E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 9-10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BA75F-80A4-9856-78A8-B8AD8646A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9. </a:t>
            </a:r>
            <a:r>
              <a:rPr lang="ro-RO" dirty="0"/>
              <a:t>Comunicarea AM este robustă, multicanal și bine integrată, dar nu </a:t>
            </a:r>
            <a:r>
              <a:rPr lang="en-US" dirty="0"/>
              <a:t>a </a:t>
            </a:r>
            <a:r>
              <a:rPr lang="ro-RO" dirty="0"/>
              <a:t>fost identificat </a:t>
            </a:r>
            <a:r>
              <a:rPr lang="en-US" dirty="0"/>
              <a:t>un </a:t>
            </a:r>
            <a:r>
              <a:rPr lang="ro-RO" dirty="0"/>
              <a:t>mecanism </a:t>
            </a:r>
            <a:r>
              <a:rPr lang="ro-RO" dirty="0" err="1"/>
              <a:t>proactiv</a:t>
            </a:r>
            <a:r>
              <a:rPr lang="ro-RO" dirty="0"/>
              <a:t> de colectare a opiniilor solicitanților și beneficiarilor privind relația cu AM, inclusiv </a:t>
            </a:r>
            <a:r>
              <a:rPr lang="en-US" dirty="0"/>
              <a:t>cu </a:t>
            </a:r>
            <a:r>
              <a:rPr lang="ro-RO" dirty="0"/>
              <a:t>serviciul help-desk.</a:t>
            </a:r>
          </a:p>
          <a:p>
            <a:pPr lvl="1" algn="just">
              <a:lnSpc>
                <a:spcPct val="100000"/>
              </a:lnSpc>
            </a:pPr>
            <a:r>
              <a:rPr lang="ro-RO" sz="2800" i="1" dirty="0"/>
              <a:t>Recomandarea 3. </a:t>
            </a:r>
            <a:r>
              <a:rPr lang="ro-RO" sz="2800" dirty="0"/>
              <a:t>Introducerea unui mecanism formal de feedback privind informațiile oferite de serviciul help-desk. </a:t>
            </a:r>
          </a:p>
          <a:p>
            <a:pPr algn="just">
              <a:lnSpc>
                <a:spcPct val="100000"/>
              </a:lnSpc>
            </a:pPr>
            <a:r>
              <a:rPr lang="ro-RO" b="1" dirty="0">
                <a:solidFill>
                  <a:srgbClr val="0070C0"/>
                </a:solidFill>
              </a:rPr>
              <a:t>Concluzia 10. </a:t>
            </a:r>
            <a:r>
              <a:rPr lang="ro-RO" dirty="0"/>
              <a:t>PRSM a creat un cadru instituțional solid și scalabil pentru dezvoltarea capacității administrative a AM, iar impactul este limitat în principal de deficitul de personal.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4135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886</Words>
  <Application>Microsoft Office PowerPoint</Application>
  <PresentationFormat>Widescreen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Raportul final </vt:lpstr>
      <vt:lpstr>Scopul și obiectivele evaluării </vt:lpstr>
      <vt:lpstr>Cuprinsul Raportului</vt:lpstr>
      <vt:lpstr>Metodologia evaluării</vt:lpstr>
      <vt:lpstr>Fundamentele constatărilor evaluării</vt:lpstr>
      <vt:lpstr>Concluzii 1-3</vt:lpstr>
      <vt:lpstr>Concluzii 4-5</vt:lpstr>
      <vt:lpstr>Concluzii 6-8</vt:lpstr>
      <vt:lpstr>Concluzii 9-10</vt:lpstr>
      <vt:lpstr>Concluzii 11-12</vt:lpstr>
      <vt:lpstr>Concluzii 13-14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Irina Lonean</dc:creator>
  <cp:lastModifiedBy>Otilia Radu</cp:lastModifiedBy>
  <cp:revision>15</cp:revision>
  <dcterms:created xsi:type="dcterms:W3CDTF">2025-06-30T12:24:45Z</dcterms:created>
  <dcterms:modified xsi:type="dcterms:W3CDTF">2026-01-14T10:11:45Z</dcterms:modified>
</cp:coreProperties>
</file>